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8" r:id="rId2"/>
    <p:sldId id="260" r:id="rId3"/>
    <p:sldId id="257" r:id="rId4"/>
    <p:sldId id="258" r:id="rId5"/>
    <p:sldId id="266" r:id="rId6"/>
    <p:sldId id="265" r:id="rId7"/>
    <p:sldId id="256" r:id="rId8"/>
    <p:sldId id="269" r:id="rId9"/>
    <p:sldId id="264" r:id="rId10"/>
    <p:sldId id="270" r:id="rId11"/>
    <p:sldId id="263" r:id="rId12"/>
    <p:sldId id="271" r:id="rId13"/>
    <p:sldId id="261" r:id="rId14"/>
    <p:sldId id="272" r:id="rId15"/>
    <p:sldId id="304" r:id="rId16"/>
    <p:sldId id="303" r:id="rId17"/>
    <p:sldId id="302" r:id="rId18"/>
    <p:sldId id="301" r:id="rId19"/>
    <p:sldId id="300" r:id="rId20"/>
    <p:sldId id="299" r:id="rId21"/>
    <p:sldId id="298" r:id="rId22"/>
    <p:sldId id="297" r:id="rId23"/>
    <p:sldId id="296" r:id="rId24"/>
    <p:sldId id="295" r:id="rId25"/>
    <p:sldId id="294" r:id="rId26"/>
    <p:sldId id="305" r:id="rId27"/>
    <p:sldId id="293" r:id="rId28"/>
    <p:sldId id="286" r:id="rId29"/>
    <p:sldId id="292" r:id="rId30"/>
    <p:sldId id="291" r:id="rId31"/>
    <p:sldId id="290" r:id="rId32"/>
    <p:sldId id="289" r:id="rId33"/>
    <p:sldId id="288" r:id="rId34"/>
    <p:sldId id="282" r:id="rId35"/>
    <p:sldId id="287" r:id="rId36"/>
    <p:sldId id="306" r:id="rId37"/>
    <p:sldId id="285" r:id="rId38"/>
    <p:sldId id="283" r:id="rId39"/>
    <p:sldId id="281" r:id="rId40"/>
    <p:sldId id="280" r:id="rId41"/>
    <p:sldId id="279" r:id="rId42"/>
    <p:sldId id="278" r:id="rId43"/>
    <p:sldId id="259" r:id="rId44"/>
    <p:sldId id="26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5F25-E20A-4352-AD4B-7B379CFB726C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6264-9975-48B1-ADF4-DBA1046B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E9D-179D-4600-BD55-0DCFA7C93152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8B25-3740-49C0-A832-A605F3A44345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C5ED-0E68-4BA6-BCC7-EC7FB7117BB1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7B82-C986-49B2-AF10-78CC7FB557B4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3131-65DD-499C-8BB6-7E79AAB68609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524A-2095-4786-8F51-6026BA5B0D6F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57F-583A-41F5-A091-EED3D6C66F56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858-F872-420F-9881-0C63439B2CBD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910F-276B-448B-A425-6DDD61F29C18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320A-524F-43E7-B141-02B2B5DBD2DD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4966-8A3D-4203-B678-6FA33AC77A26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F3D1C-52EF-4A6E-96C0-AAE9D87F9F83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C03579-C02B-4BE6-9571-247A257EF2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2743200"/>
          </a:xfrm>
        </p:spPr>
        <p:txBody>
          <a:bodyPr>
            <a:normAutofit fontScale="40000" lnSpcReduction="20000"/>
          </a:bodyPr>
          <a:lstStyle/>
          <a:p>
            <a:endParaRPr lang="en-US" sz="4800" dirty="0" smtClean="0"/>
          </a:p>
          <a:p>
            <a:r>
              <a:rPr lang="en-US" sz="4800" dirty="0" smtClean="0"/>
              <a:t>Lyme Disease Research Group</a:t>
            </a:r>
            <a:endParaRPr lang="en-US" sz="4800" dirty="0" smtClean="0"/>
          </a:p>
          <a:p>
            <a:r>
              <a:rPr lang="en-US" sz="4800" dirty="0" smtClean="0"/>
              <a:t>University of New Haven</a:t>
            </a:r>
          </a:p>
          <a:p>
            <a:r>
              <a:rPr lang="en-US" sz="4800" dirty="0" smtClean="0"/>
              <a:t>Eva </a:t>
            </a:r>
            <a:r>
              <a:rPr lang="en-US" sz="4800" dirty="0" err="1" smtClean="0"/>
              <a:t>Sapi</a:t>
            </a:r>
            <a:r>
              <a:rPr lang="en-US" sz="4800" dirty="0" smtClean="0"/>
              <a:t> PhD, Director</a:t>
            </a:r>
          </a:p>
          <a:p>
            <a:r>
              <a:rPr lang="en-US" sz="4800" dirty="0" smtClean="0"/>
              <a:t>University Research Scholar</a:t>
            </a:r>
          </a:p>
          <a:p>
            <a:r>
              <a:rPr lang="en-US" sz="4800" dirty="0" smtClean="0"/>
              <a:t>Associate Professor</a:t>
            </a:r>
          </a:p>
          <a:p>
            <a:r>
              <a:rPr lang="en-US" sz="4800" dirty="0" smtClean="0"/>
              <a:t>Departments of Biology and Environmental Science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883E-9EF0-41AA-9992-12C131A15C40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Strucutural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Analysis of </a:t>
            </a:r>
            <a:b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Biofilms of </a:t>
            </a:r>
            <a:r>
              <a:rPr lang="en-US" sz="48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4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orrelia</a:t>
            </a:r>
            <a:r>
              <a:rPr lang="en-US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burgdorferi</a:t>
            </a:r>
            <a:endParaRPr lang="en-US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69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5" y="228600"/>
            <a:ext cx="4814935" cy="571263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F3B-629C-4ED5-9C1F-B65B7C5C9B1F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024"/>
            <a:ext cx="9144000" cy="49819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C70-A708-4C91-8B5E-F59552EC2334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54" y="228600"/>
            <a:ext cx="5602346" cy="58067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D18C-A887-4E21-AEA0-58B78615B1FD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1078230"/>
            <a:ext cx="7840980" cy="47015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4ED-35A9-4310-86B8-F4CF6EAD6621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3" y="76200"/>
            <a:ext cx="5598387" cy="59399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E1E5-F518-4769-94DE-12ACE1FF1338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5" y="76200"/>
            <a:ext cx="8353345" cy="59979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5ED0-D1DE-4FC6-A46E-6C1D1424D5BD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7718191" cy="59278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B478-6660-46C2-A189-39D51D448116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7746813" cy="5562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A6F7-E70E-4BB5-B2EC-1CF283DFC008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7806933" cy="54353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F26-B6A8-434D-A6A7-68C567A93C00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543800" cy="60118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C18E-3C9D-4A2A-B56F-8FDD621D792F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90" y="188613"/>
            <a:ext cx="8542310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Research using</a:t>
            </a: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Cytoviva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respectfully 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Submitted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 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University of New Haven</a:t>
            </a:r>
          </a:p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Borreliosis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research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3EF6-5350-409D-ADC5-54E71FB2AD5D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0" y="152400"/>
            <a:ext cx="7736860" cy="5791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9621-244B-4980-B335-60ACCFC4A5EE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7731713" cy="580393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2B1E-8089-464A-8EAF-06CAF2BBFF75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"/>
            <a:ext cx="5181600" cy="57213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494B-85E8-4764-84AB-CF582292EBF5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06832" cy="58951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42C3-5355-4573-8418-2ACABF7B7673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8047234" cy="5943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7979-8F5B-41CE-8C09-3B9F3CF089E4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8254463" cy="5486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ED6-51DA-4CF3-8D83-2331DC1E6EAC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3" y="152400"/>
            <a:ext cx="378329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3581400"/>
            <a:ext cx="4124325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5802"/>
            <a:ext cx="3802380" cy="2308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947" y="2819400"/>
            <a:ext cx="8048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channel formation in a biofilm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62361" y="2286000"/>
            <a:ext cx="757239" cy="533400"/>
          </a:xfrm>
          <a:prstGeom prst="straightConnector1">
            <a:avLst/>
          </a:prstGeom>
          <a:ln w="571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ent Arrow 22"/>
          <p:cNvSpPr/>
          <p:nvPr/>
        </p:nvSpPr>
        <p:spPr>
          <a:xfrm>
            <a:off x="4454305" y="1752600"/>
            <a:ext cx="686546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5486400" y="3527286"/>
            <a:ext cx="1219200" cy="16162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69C6-73C2-45E8-8DDE-8C9CB10CEF3F}" type="datetime1">
              <a:rPr lang="en-US" smtClean="0"/>
              <a:t>10/2/2012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" y="228600"/>
            <a:ext cx="8733494" cy="6553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B2B0-AF74-4097-971A-C1374A801D1C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" y="105959"/>
            <a:ext cx="8462918" cy="5434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5540075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Montana State University </a:t>
            </a:r>
          </a:p>
          <a:p>
            <a:r>
              <a:rPr lang="en-US" sz="1200" dirty="0"/>
              <a:t>Center for Biofilm Engineering</a:t>
            </a:r>
          </a:p>
          <a:p>
            <a:r>
              <a:rPr lang="en-US" sz="12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821-270C-44EA-A49E-6A4F0ADDB5BD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207"/>
            <a:ext cx="8610600" cy="64960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B971-241F-4CD3-81AD-CCC1DEA08DC8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4419600" cy="5981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B93E-3E6B-422E-9E48-BB5DA5EE168F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2786" y="228600"/>
            <a:ext cx="348524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Biofilm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Community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Borrelia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Burgdorferi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Strain B31</a:t>
            </a: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Atcc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35210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1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097"/>
            <a:ext cx="8382000" cy="66898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AB39-9309-4B32-9D65-518080AD1D3B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Biofilm Images – copyright (used with </a:t>
            </a:r>
            <a:r>
              <a:rPr lang="en-US" sz="4400" dirty="0" err="1" smtClean="0"/>
              <a:t>permssion</a:t>
            </a:r>
            <a:r>
              <a:rPr lang="en-US" sz="4400" dirty="0" smtClean="0"/>
              <a:t> for educational purposes only)</a:t>
            </a:r>
          </a:p>
          <a:p>
            <a:r>
              <a:rPr lang="en-US" sz="4400" dirty="0" smtClean="0"/>
              <a:t>Montana State University Center for </a:t>
            </a:r>
            <a:r>
              <a:rPr lang="en-US" sz="4400" dirty="0" err="1" smtClean="0"/>
              <a:t>Bioflm</a:t>
            </a:r>
            <a:r>
              <a:rPr lang="en-US" sz="4400" dirty="0" smtClean="0"/>
              <a:t> Engineering</a:t>
            </a:r>
          </a:p>
          <a:p>
            <a:r>
              <a:rPr lang="en-US" sz="4400" dirty="0" smtClean="0"/>
              <a:t>Link: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</a:t>
            </a:r>
            <a:r>
              <a:rPr lang="en-US" sz="3200" dirty="0" smtClean="0"/>
              <a:t>www.biofilm.montana.edu/resources/images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36CA-11A9-4A12-8AFA-D0A494E58922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"/>
            <a:ext cx="83820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8358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Montana State University </a:t>
            </a:r>
          </a:p>
          <a:p>
            <a:pPr lvl="0" algn="ctr"/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Center for Biofilm Engineering</a:t>
            </a:r>
          </a:p>
          <a:p>
            <a:pPr lvl="0" algn="ctr"/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www.biofilm.montana.edu/resources/images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1F65-7B2B-4094-87A5-CA9AFA3CA19C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625"/>
            <a:ext cx="7531397" cy="5111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5264072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Montana State University </a:t>
            </a:r>
          </a:p>
          <a:p>
            <a:r>
              <a:rPr lang="en-US" dirty="0"/>
              <a:t>Center for Biofilm Engineering</a:t>
            </a:r>
          </a:p>
          <a:p>
            <a:r>
              <a:rPr lang="en-US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C594-6DF5-4CC4-B856-DFECCE857FCA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73682"/>
            <a:ext cx="8367713" cy="5545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9130" y="5638800"/>
            <a:ext cx="368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Montana State University </a:t>
            </a:r>
          </a:p>
          <a:p>
            <a:r>
              <a:rPr lang="en-US" sz="1200" dirty="0"/>
              <a:t>Center for Biofilm Engineering</a:t>
            </a:r>
          </a:p>
          <a:p>
            <a:r>
              <a:rPr lang="en-US" sz="12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60471" y="6172200"/>
            <a:ext cx="2514600" cy="365125"/>
          </a:xfrm>
        </p:spPr>
        <p:txBody>
          <a:bodyPr/>
          <a:lstStyle/>
          <a:p>
            <a:fld id="{A4F3DA13-3F7A-4D96-AD03-CE2B896C2A1D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107667"/>
            <a:ext cx="8141368" cy="5238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367916"/>
            <a:ext cx="609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Montana State University </a:t>
            </a:r>
          </a:p>
          <a:p>
            <a:r>
              <a:rPr lang="en-US" sz="1600" dirty="0"/>
              <a:t>Center for Biofilm Engineering</a:t>
            </a:r>
          </a:p>
          <a:p>
            <a:r>
              <a:rPr lang="en-US" sz="16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26EA-93FE-493A-B995-3D6D1987882A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" y="105959"/>
            <a:ext cx="8462918" cy="5434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5540075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Montana State University </a:t>
            </a:r>
          </a:p>
          <a:p>
            <a:r>
              <a:rPr lang="en-US" sz="1200" dirty="0"/>
              <a:t>Center for Biofilm Engineering</a:t>
            </a:r>
          </a:p>
          <a:p>
            <a:r>
              <a:rPr lang="en-US" sz="12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821-270C-44EA-A49E-6A4F0ADDB5BD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" y="42942"/>
            <a:ext cx="8909868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5453142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Montana State University </a:t>
            </a:r>
          </a:p>
          <a:p>
            <a:r>
              <a:rPr lang="en-US" sz="1200" dirty="0"/>
              <a:t>Center for Biofilm Engineering</a:t>
            </a:r>
          </a:p>
          <a:p>
            <a:r>
              <a:rPr lang="en-US" sz="12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8B9-1B09-495B-BE07-ABC0F71DD982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" y="91141"/>
            <a:ext cx="8749937" cy="5471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5562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Montana State University </a:t>
            </a:r>
          </a:p>
          <a:p>
            <a:r>
              <a:rPr lang="en-US" sz="1200" dirty="0"/>
              <a:t>Center for Biofilm Engineering</a:t>
            </a:r>
          </a:p>
          <a:p>
            <a:r>
              <a:rPr lang="en-US" sz="1200" dirty="0"/>
              <a:t>www.biofilm.montana.edu/resources/images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5463-EF11-4D1D-8603-D0E04FD5642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5" y="76201"/>
            <a:ext cx="6569735" cy="59951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AB2-1924-4EEC-8003-8D9E822B3C0F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78"/>
            <a:ext cx="4358640" cy="58991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D44-90BB-4DA1-A08A-39EC14C2113A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3" y="228599"/>
            <a:ext cx="7561847" cy="585575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72ED-444D-47CD-84CB-7D9BEA5A103B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3" y="304800"/>
            <a:ext cx="7988923" cy="6172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F95-437E-40B0-9460-037065E2F917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160271" cy="5867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DB8-8672-4B50-BCCA-A0A970E7E03D}" type="datetime1">
              <a:rPr lang="en-US" smtClean="0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02" y="843676"/>
            <a:ext cx="901561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CytoViva</a:t>
            </a:r>
            <a:endParaRPr lang="en-US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Provides superior and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Unmatched optical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Resolution of Living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Complex Biological systems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65A-A514-43F4-89FE-CE0FE8D540FA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35E1-E010-4136-AE77-F8898ABD3631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Funding for the purchase of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the </a:t>
            </a:r>
            <a:r>
              <a:rPr lang="en-US" dirty="0" err="1" smtClean="0">
                <a:latin typeface="Berlin Sans FB Demi" pitchFamily="34" charset="0"/>
              </a:rPr>
              <a:t>CytoViva</a:t>
            </a:r>
            <a:r>
              <a:rPr lang="en-US" dirty="0" smtClean="0">
                <a:latin typeface="Berlin Sans FB Demi" pitchFamily="34" charset="0"/>
              </a:rPr>
              <a:t> Instrument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from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the following organizations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is very gratefully acknowledged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rgbClr val="FF0000"/>
                </a:solidFill>
                <a:latin typeface="Cooper Black" pitchFamily="18" charset="0"/>
              </a:rPr>
              <a:t>Time For Lyme Inc.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Lyme Disease Association (LDA)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" y="152400"/>
            <a:ext cx="8651612" cy="5867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A709-6539-4A9D-8BF1-64E317F06224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3359"/>
            <a:ext cx="8915400" cy="42537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8C40-B326-43E5-A05C-39530F29B9BE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" y="448147"/>
            <a:ext cx="8983980" cy="54940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28A-01FC-449C-96F9-EC3C57EE38CE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5" y="304800"/>
            <a:ext cx="6090546" cy="57184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D92-A736-4430-BB37-7DC940657B70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415"/>
            <a:ext cx="9144000" cy="491116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8193-6798-4F70-BEA9-6DA931E6DFDD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Biofims of Borrelia burgdorferi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3579-C02B-4BE6-9571-247A257EF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425</Words>
  <Application>Microsoft Office PowerPoint</Application>
  <PresentationFormat>On-screen Show (4:3)</PresentationFormat>
  <Paragraphs>188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Slipstream</vt:lpstr>
      <vt:lpstr>Strucutural Analysis of  Biofilms of Borrelia burgdorferi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 for the purchase of the CytoViva Instrument from the following organizations is very gratefully acknowledged Time For Lyme Inc. Lyme Disease Association (LDA)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24</cp:revision>
  <dcterms:created xsi:type="dcterms:W3CDTF">2012-10-01T21:03:22Z</dcterms:created>
  <dcterms:modified xsi:type="dcterms:W3CDTF">2012-10-02T20:32:36Z</dcterms:modified>
</cp:coreProperties>
</file>